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embeddedFontLst>
    <p:embeddedFont>
      <p:font typeface="Libre Franklin" panose="020B0604020202020204" charset="0"/>
      <p:regular r:id="rId5"/>
      <p:bold r:id="rId6"/>
      <p:italic r:id="rId7"/>
      <p:boldItalic r:id="rId8"/>
    </p:embeddedFont>
    <p:embeddedFont>
      <p:font typeface="Russo One" panose="020B0604020202020204" charset="0"/>
      <p:regular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4" d="100"/>
          <a:sy n="144" d="100"/>
        </p:scale>
        <p:origin x="65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viewProps" Target="viewProps.xml"/><Relationship Id="rId5" Type="http://schemas.openxmlformats.org/officeDocument/2006/relationships/font" Target="fonts/font1.fntdata"/><Relationship Id="rId10" Type="http://schemas.openxmlformats.org/officeDocument/2006/relationships/presProps" Target="presProps.xml"/><Relationship Id="rId4" Type="http://schemas.openxmlformats.org/officeDocument/2006/relationships/notesMaster" Target="notesMasters/notesMaster1.xml"/><Relationship Id="rId9"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10624b9f06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10624b9f06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6800225" y="3776675"/>
            <a:ext cx="907050" cy="907075"/>
          </a:xfrm>
          <a:prstGeom prst="rect">
            <a:avLst/>
          </a:prstGeom>
          <a:noFill/>
          <a:ln>
            <a:noFill/>
          </a:ln>
        </p:spPr>
      </p:pic>
      <p:sp>
        <p:nvSpPr>
          <p:cNvPr id="55" name="Google Shape;55;p13"/>
          <p:cNvSpPr/>
          <p:nvPr/>
        </p:nvSpPr>
        <p:spPr>
          <a:xfrm>
            <a:off x="122000" y="182725"/>
            <a:ext cx="8865298" cy="1286426"/>
          </a:xfrm>
          <a:prstGeom prst="rect">
            <a:avLst/>
          </a:prstGeom>
        </p:spPr>
        <p:txBody>
          <a:bodyPr>
            <a:prstTxWarp prst="textPlain">
              <a:avLst/>
            </a:prstTxWarp>
          </a:bodyPr>
          <a:lstStyle/>
          <a:p>
            <a:pPr lvl="0" algn="ctr"/>
            <a:r>
              <a:rPr b="1" i="0">
                <a:ln w="9525" cap="flat" cmpd="sng">
                  <a:solidFill>
                    <a:schemeClr val="lt1"/>
                  </a:solidFill>
                  <a:prstDash val="solid"/>
                  <a:round/>
                  <a:headEnd type="none" w="sm" len="sm"/>
                  <a:tailEnd type="none" w="sm" len="sm"/>
                </a:ln>
                <a:solidFill>
                  <a:srgbClr val="E06666"/>
                </a:solidFill>
                <a:latin typeface="Russo One"/>
              </a:rPr>
              <a:t>WITHINGTON</a:t>
            </a:r>
          </a:p>
        </p:txBody>
      </p:sp>
      <p:sp>
        <p:nvSpPr>
          <p:cNvPr id="56" name="Google Shape;56;p13"/>
          <p:cNvSpPr/>
          <p:nvPr/>
        </p:nvSpPr>
        <p:spPr>
          <a:xfrm>
            <a:off x="335125" y="1540175"/>
            <a:ext cx="4014033" cy="377200"/>
          </a:xfrm>
          <a:prstGeom prst="rect">
            <a:avLst/>
          </a:prstGeom>
        </p:spPr>
        <p:txBody>
          <a:bodyPr>
            <a:prstTxWarp prst="textPlain">
              <a:avLst/>
            </a:prstTxWarp>
          </a:bodyPr>
          <a:lstStyle/>
          <a:p>
            <a:pPr lvl="0" algn="ctr"/>
            <a:r>
              <a:rPr b="1" i="0">
                <a:ln w="9525" cap="flat" cmpd="sng">
                  <a:solidFill>
                    <a:schemeClr val="dk1"/>
                  </a:solidFill>
                  <a:prstDash val="solid"/>
                  <a:round/>
                  <a:headEnd type="none" w="sm" len="sm"/>
                  <a:tailEnd type="none" w="sm" len="sm"/>
                </a:ln>
                <a:solidFill>
                  <a:schemeClr val="lt1"/>
                </a:solidFill>
                <a:latin typeface="Hammersmith One"/>
              </a:rPr>
              <a:t>EDUCATION TRUST</a:t>
            </a:r>
          </a:p>
        </p:txBody>
      </p:sp>
      <p:sp>
        <p:nvSpPr>
          <p:cNvPr id="57" name="Google Shape;57;p13"/>
          <p:cNvSpPr txBox="1"/>
          <p:nvPr/>
        </p:nvSpPr>
        <p:spPr>
          <a:xfrm>
            <a:off x="4486725" y="1694150"/>
            <a:ext cx="4606200" cy="569400"/>
          </a:xfrm>
          <a:prstGeom prst="rect">
            <a:avLst/>
          </a:prstGeom>
          <a:noFill/>
          <a:ln>
            <a:noFill/>
          </a:ln>
        </p:spPr>
        <p:txBody>
          <a:bodyPr spcFirstLastPara="1" wrap="square" lIns="91425" tIns="91425" rIns="91425" bIns="91425" anchor="b" anchorCtr="0">
            <a:noAutofit/>
          </a:bodyPr>
          <a:lstStyle/>
          <a:p>
            <a:pPr marL="0" lvl="0" indent="0" algn="r" rtl="0">
              <a:spcBef>
                <a:spcPts val="0"/>
              </a:spcBef>
              <a:spcAft>
                <a:spcPts val="0"/>
              </a:spcAft>
              <a:buNone/>
            </a:pPr>
            <a:r>
              <a:rPr lang="en-GB" sz="1350" b="1">
                <a:solidFill>
                  <a:srgbClr val="E06666"/>
                </a:solidFill>
                <a:latin typeface="Libre Franklin"/>
                <a:ea typeface="Libre Franklin"/>
                <a:cs typeface="Libre Franklin"/>
                <a:sym typeface="Libre Franklin"/>
              </a:rPr>
              <a:t>Offering financial support to enhance learning opportunities for young people in North Lincolnshire under the age of 21 years old.</a:t>
            </a:r>
            <a:endParaRPr sz="1350" b="1">
              <a:solidFill>
                <a:srgbClr val="E06666"/>
              </a:solidFill>
              <a:latin typeface="Libre Franklin"/>
              <a:ea typeface="Libre Franklin"/>
              <a:cs typeface="Libre Franklin"/>
              <a:sym typeface="Libre Franklin"/>
            </a:endParaRPr>
          </a:p>
        </p:txBody>
      </p:sp>
      <p:sp>
        <p:nvSpPr>
          <p:cNvPr id="58" name="Google Shape;58;p13"/>
          <p:cNvSpPr txBox="1"/>
          <p:nvPr/>
        </p:nvSpPr>
        <p:spPr>
          <a:xfrm>
            <a:off x="2738275" y="4545300"/>
            <a:ext cx="6429900" cy="415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sz="1500" b="1" i="1">
                <a:latin typeface="Libre Franklin"/>
                <a:ea typeface="Libre Franklin"/>
                <a:cs typeface="Libre Franklin"/>
                <a:sym typeface="Libre Franklin"/>
              </a:rPr>
              <a:t>See overleaf  to apply</a:t>
            </a:r>
            <a:endParaRPr i="1">
              <a:latin typeface="Libre Franklin"/>
              <a:ea typeface="Libre Franklin"/>
              <a:cs typeface="Libre Franklin"/>
              <a:sym typeface="Libre Franklin"/>
            </a:endParaRPr>
          </a:p>
        </p:txBody>
      </p:sp>
      <p:sp>
        <p:nvSpPr>
          <p:cNvPr id="59" name="Google Shape;59;p13"/>
          <p:cNvSpPr/>
          <p:nvPr/>
        </p:nvSpPr>
        <p:spPr>
          <a:xfrm>
            <a:off x="112700" y="3901900"/>
            <a:ext cx="1349700" cy="1199100"/>
          </a:xfrm>
          <a:prstGeom prst="ellipse">
            <a:avLst/>
          </a:prstGeom>
          <a:solidFill>
            <a:srgbClr val="F1C232"/>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3"/>
          <p:cNvSpPr txBox="1"/>
          <p:nvPr/>
        </p:nvSpPr>
        <p:spPr>
          <a:xfrm rot="-460628">
            <a:off x="112091" y="4047750"/>
            <a:ext cx="1363118" cy="954197"/>
          </a:xfrm>
          <a:prstGeom prst="rect">
            <a:avLst/>
          </a:prstGeom>
          <a:noFill/>
          <a:ln>
            <a:noFill/>
          </a:ln>
          <a:effectLst>
            <a:outerShdw blurRad="57150" dist="19050" dir="5400000" algn="bl" rotWithShape="0">
              <a:srgbClr val="000000">
                <a:alpha val="50000"/>
              </a:srgbClr>
            </a:outerShdw>
          </a:effectLst>
        </p:spPr>
        <p:txBody>
          <a:bodyPr spcFirstLastPara="1" wrap="square" lIns="91425" tIns="91425" rIns="91425" bIns="91425" anchor="t" anchorCtr="0">
            <a:spAutoFit/>
          </a:bodyPr>
          <a:lstStyle/>
          <a:p>
            <a:pPr marL="0" lvl="0" indent="0" algn="ctr" rtl="0">
              <a:spcBef>
                <a:spcPts val="0"/>
              </a:spcBef>
              <a:spcAft>
                <a:spcPts val="0"/>
              </a:spcAft>
              <a:buNone/>
            </a:pPr>
            <a:r>
              <a:rPr lang="en-GB" sz="2500" b="1">
                <a:solidFill>
                  <a:schemeClr val="lt1"/>
                </a:solidFill>
                <a:latin typeface="Russo One"/>
                <a:ea typeface="Russo One"/>
                <a:cs typeface="Russo One"/>
                <a:sym typeface="Russo One"/>
              </a:rPr>
              <a:t>APPLY NOW!</a:t>
            </a:r>
            <a:endParaRPr sz="2500" b="1">
              <a:solidFill>
                <a:schemeClr val="lt1"/>
              </a:solidFill>
              <a:latin typeface="Russo One"/>
              <a:ea typeface="Russo One"/>
              <a:cs typeface="Russo One"/>
              <a:sym typeface="Russo One"/>
            </a:endParaRPr>
          </a:p>
        </p:txBody>
      </p:sp>
      <p:pic>
        <p:nvPicPr>
          <p:cNvPr id="61" name="Google Shape;61;p13"/>
          <p:cNvPicPr preferRelativeResize="0"/>
          <p:nvPr/>
        </p:nvPicPr>
        <p:blipFill>
          <a:blip r:embed="rId4">
            <a:alphaModFix/>
          </a:blip>
          <a:stretch>
            <a:fillRect/>
          </a:stretch>
        </p:blipFill>
        <p:spPr>
          <a:xfrm rot="242746">
            <a:off x="7335200" y="2214550"/>
            <a:ext cx="1635650" cy="1635650"/>
          </a:xfrm>
          <a:prstGeom prst="rect">
            <a:avLst/>
          </a:prstGeom>
          <a:noFill/>
          <a:ln>
            <a:noFill/>
          </a:ln>
        </p:spPr>
      </p:pic>
      <p:pic>
        <p:nvPicPr>
          <p:cNvPr id="62" name="Google Shape;62;p13"/>
          <p:cNvPicPr preferRelativeResize="0"/>
          <p:nvPr/>
        </p:nvPicPr>
        <p:blipFill>
          <a:blip r:embed="rId5">
            <a:alphaModFix/>
          </a:blip>
          <a:stretch>
            <a:fillRect/>
          </a:stretch>
        </p:blipFill>
        <p:spPr>
          <a:xfrm rot="-442001">
            <a:off x="3009963" y="1937401"/>
            <a:ext cx="2048382" cy="1522624"/>
          </a:xfrm>
          <a:prstGeom prst="rect">
            <a:avLst/>
          </a:prstGeom>
          <a:noFill/>
          <a:ln>
            <a:noFill/>
          </a:ln>
        </p:spPr>
      </p:pic>
      <p:pic>
        <p:nvPicPr>
          <p:cNvPr id="63" name="Google Shape;63;p13"/>
          <p:cNvPicPr preferRelativeResize="0"/>
          <p:nvPr/>
        </p:nvPicPr>
        <p:blipFill rotWithShape="1">
          <a:blip r:embed="rId6">
            <a:alphaModFix/>
          </a:blip>
          <a:srcRect l="21935" t="1637" r="21647" b="3169"/>
          <a:stretch/>
        </p:blipFill>
        <p:spPr>
          <a:xfrm>
            <a:off x="1883925" y="3834774"/>
            <a:ext cx="1156800" cy="1058700"/>
          </a:xfrm>
          <a:prstGeom prst="ellipse">
            <a:avLst/>
          </a:prstGeom>
          <a:noFill/>
          <a:ln>
            <a:noFill/>
          </a:ln>
        </p:spPr>
      </p:pic>
      <p:pic>
        <p:nvPicPr>
          <p:cNvPr id="64" name="Google Shape;64;p13"/>
          <p:cNvPicPr preferRelativeResize="0"/>
          <p:nvPr/>
        </p:nvPicPr>
        <p:blipFill rotWithShape="1">
          <a:blip r:embed="rId7">
            <a:alphaModFix/>
          </a:blip>
          <a:srcRect l="19710" t="8567" r="21956" b="11439"/>
          <a:stretch/>
        </p:blipFill>
        <p:spPr>
          <a:xfrm>
            <a:off x="7772475" y="3825699"/>
            <a:ext cx="761100" cy="735300"/>
          </a:xfrm>
          <a:prstGeom prst="ellipse">
            <a:avLst/>
          </a:prstGeom>
          <a:noFill/>
          <a:ln>
            <a:noFill/>
          </a:ln>
        </p:spPr>
      </p:pic>
      <p:pic>
        <p:nvPicPr>
          <p:cNvPr id="65" name="Google Shape;65;p13"/>
          <p:cNvPicPr preferRelativeResize="0"/>
          <p:nvPr/>
        </p:nvPicPr>
        <p:blipFill>
          <a:blip r:embed="rId8">
            <a:alphaModFix/>
          </a:blip>
          <a:stretch>
            <a:fillRect/>
          </a:stretch>
        </p:blipFill>
        <p:spPr>
          <a:xfrm>
            <a:off x="3462250" y="3059850"/>
            <a:ext cx="1746950" cy="1746950"/>
          </a:xfrm>
          <a:prstGeom prst="rect">
            <a:avLst/>
          </a:prstGeom>
          <a:noFill/>
          <a:ln>
            <a:noFill/>
          </a:ln>
        </p:spPr>
      </p:pic>
      <p:pic>
        <p:nvPicPr>
          <p:cNvPr id="66" name="Google Shape;66;p13"/>
          <p:cNvPicPr preferRelativeResize="0"/>
          <p:nvPr/>
        </p:nvPicPr>
        <p:blipFill>
          <a:blip r:embed="rId9">
            <a:alphaModFix/>
          </a:blip>
          <a:stretch>
            <a:fillRect/>
          </a:stretch>
        </p:blipFill>
        <p:spPr>
          <a:xfrm>
            <a:off x="5185586" y="2102750"/>
            <a:ext cx="2055875" cy="2055874"/>
          </a:xfrm>
          <a:prstGeom prst="rect">
            <a:avLst/>
          </a:prstGeom>
          <a:noFill/>
          <a:ln>
            <a:noFill/>
          </a:ln>
        </p:spPr>
      </p:pic>
      <p:sp>
        <p:nvSpPr>
          <p:cNvPr id="67" name="Google Shape;67;p13"/>
          <p:cNvSpPr txBox="1"/>
          <p:nvPr/>
        </p:nvSpPr>
        <p:spPr>
          <a:xfrm>
            <a:off x="24775" y="3278525"/>
            <a:ext cx="3252300" cy="419700"/>
          </a:xfrm>
          <a:prstGeom prst="rect">
            <a:avLst/>
          </a:prstGeom>
          <a:noFill/>
          <a:ln>
            <a:noFill/>
          </a:ln>
        </p:spPr>
        <p:txBody>
          <a:bodyPr spcFirstLastPara="1" wrap="square" lIns="91425" tIns="91425" rIns="91425" bIns="91425" anchor="b" anchorCtr="0">
            <a:noAutofit/>
          </a:bodyPr>
          <a:lstStyle/>
          <a:p>
            <a:pPr marL="0" lvl="0" indent="0" algn="l" rtl="0">
              <a:spcBef>
                <a:spcPts val="0"/>
              </a:spcBef>
              <a:spcAft>
                <a:spcPts val="0"/>
              </a:spcAft>
              <a:buNone/>
            </a:pPr>
            <a:r>
              <a:rPr lang="en-GB" sz="1150" b="1">
                <a:solidFill>
                  <a:schemeClr val="lt1"/>
                </a:solidFill>
                <a:highlight>
                  <a:srgbClr val="E06666"/>
                </a:highlight>
                <a:latin typeface="Libre Franklin"/>
                <a:ea typeface="Libre Franklin"/>
                <a:cs typeface="Libre Franklin"/>
                <a:sym typeface="Libre Franklin"/>
              </a:rPr>
              <a:t>WE CAN HELP YOU WITH FUNDING FOR :  </a:t>
            </a:r>
            <a:endParaRPr sz="1150" b="1">
              <a:solidFill>
                <a:schemeClr val="lt1"/>
              </a:solidFill>
              <a:highlight>
                <a:srgbClr val="E06666"/>
              </a:highlight>
              <a:latin typeface="Libre Franklin"/>
              <a:ea typeface="Libre Franklin"/>
              <a:cs typeface="Libre Franklin"/>
              <a:sym typeface="Libre Franklin"/>
            </a:endParaRPr>
          </a:p>
          <a:p>
            <a:pPr marL="457200" lvl="0" indent="-301625" algn="l" rtl="0">
              <a:spcBef>
                <a:spcPts val="0"/>
              </a:spcBef>
              <a:spcAft>
                <a:spcPts val="0"/>
              </a:spcAft>
              <a:buClr>
                <a:schemeClr val="dk1"/>
              </a:buClr>
              <a:buSzPts val="1150"/>
              <a:buFont typeface="Libre Franklin"/>
              <a:buChar char="➔"/>
            </a:pPr>
            <a:r>
              <a:rPr lang="en-GB" sz="1150" b="1">
                <a:solidFill>
                  <a:schemeClr val="dk1"/>
                </a:solidFill>
                <a:latin typeface="Libre Franklin"/>
                <a:ea typeface="Libre Franklin"/>
                <a:cs typeface="Libre Franklin"/>
                <a:sym typeface="Libre Franklin"/>
              </a:rPr>
              <a:t>ATHLETICS TRAINING</a:t>
            </a:r>
            <a:endParaRPr sz="1150" b="1">
              <a:solidFill>
                <a:schemeClr val="dk1"/>
              </a:solidFill>
              <a:latin typeface="Libre Franklin"/>
              <a:ea typeface="Libre Franklin"/>
              <a:cs typeface="Libre Franklin"/>
              <a:sym typeface="Libre Franklin"/>
            </a:endParaRPr>
          </a:p>
          <a:p>
            <a:pPr marL="457200" lvl="0" indent="-301625" algn="l" rtl="0">
              <a:spcBef>
                <a:spcPts val="0"/>
              </a:spcBef>
              <a:spcAft>
                <a:spcPts val="0"/>
              </a:spcAft>
              <a:buClr>
                <a:schemeClr val="dk1"/>
              </a:buClr>
              <a:buSzPts val="1150"/>
              <a:buFont typeface="Libre Franklin"/>
              <a:buChar char="➔"/>
            </a:pPr>
            <a:r>
              <a:rPr lang="en-GB" sz="1150" b="1">
                <a:solidFill>
                  <a:schemeClr val="dk1"/>
                </a:solidFill>
                <a:latin typeface="Libre Franklin"/>
                <a:ea typeface="Libre Franklin"/>
                <a:cs typeface="Libre Franklin"/>
                <a:sym typeface="Libre Franklin"/>
              </a:rPr>
              <a:t>SPORTS TOURS</a:t>
            </a:r>
            <a:endParaRPr sz="1150" b="1">
              <a:solidFill>
                <a:schemeClr val="dk1"/>
              </a:solidFill>
              <a:latin typeface="Libre Franklin"/>
              <a:ea typeface="Libre Franklin"/>
              <a:cs typeface="Libre Franklin"/>
              <a:sym typeface="Libre Franklin"/>
            </a:endParaRPr>
          </a:p>
          <a:p>
            <a:pPr marL="457200" lvl="0" indent="-301625" algn="l" rtl="0">
              <a:spcBef>
                <a:spcPts val="0"/>
              </a:spcBef>
              <a:spcAft>
                <a:spcPts val="0"/>
              </a:spcAft>
              <a:buClr>
                <a:schemeClr val="dk1"/>
              </a:buClr>
              <a:buSzPts val="1150"/>
              <a:buFont typeface="Libre Franklin"/>
              <a:buChar char="➔"/>
            </a:pPr>
            <a:r>
              <a:rPr lang="en-GB" sz="1150" b="1">
                <a:solidFill>
                  <a:schemeClr val="dk1"/>
                </a:solidFill>
                <a:latin typeface="Libre Franklin"/>
                <a:ea typeface="Libre Franklin"/>
                <a:cs typeface="Libre Franklin"/>
                <a:sym typeface="Libre Franklin"/>
              </a:rPr>
              <a:t>PURCHASING EQUIPMENT for</a:t>
            </a:r>
            <a:endParaRPr sz="1150" b="1">
              <a:solidFill>
                <a:schemeClr val="dk1"/>
              </a:solidFill>
              <a:latin typeface="Libre Franklin"/>
              <a:ea typeface="Libre Franklin"/>
              <a:cs typeface="Libre Franklin"/>
              <a:sym typeface="Libre Franklin"/>
            </a:endParaRPr>
          </a:p>
          <a:p>
            <a:pPr marL="457200" lvl="0" indent="0" algn="l" rtl="0">
              <a:spcBef>
                <a:spcPts val="0"/>
              </a:spcBef>
              <a:spcAft>
                <a:spcPts val="0"/>
              </a:spcAft>
              <a:buNone/>
            </a:pPr>
            <a:r>
              <a:rPr lang="en-GB" sz="1150" b="1">
                <a:solidFill>
                  <a:schemeClr val="dk1"/>
                </a:solidFill>
                <a:latin typeface="Libre Franklin"/>
                <a:ea typeface="Libre Franklin"/>
                <a:cs typeface="Libre Franklin"/>
                <a:sym typeface="Libre Franklin"/>
              </a:rPr>
              <a:t>MUSIC, DANCE AND THEATRE COURSES</a:t>
            </a:r>
            <a:endParaRPr sz="1150" b="1">
              <a:solidFill>
                <a:schemeClr val="dk1"/>
              </a:solidFill>
              <a:latin typeface="Libre Franklin"/>
              <a:ea typeface="Libre Franklin"/>
              <a:cs typeface="Libre Franklin"/>
              <a:sym typeface="Libre Franklin"/>
            </a:endParaRPr>
          </a:p>
          <a:p>
            <a:pPr marL="457200" lvl="0" indent="-301625" algn="l" rtl="0">
              <a:spcBef>
                <a:spcPts val="0"/>
              </a:spcBef>
              <a:spcAft>
                <a:spcPts val="0"/>
              </a:spcAft>
              <a:buClr>
                <a:schemeClr val="dk1"/>
              </a:buClr>
              <a:buSzPts val="1150"/>
              <a:buFont typeface="Libre Franklin"/>
              <a:buChar char="➔"/>
            </a:pPr>
            <a:r>
              <a:rPr lang="en-GB" sz="1150" b="1">
                <a:solidFill>
                  <a:schemeClr val="dk1"/>
                </a:solidFill>
                <a:latin typeface="Libre Franklin"/>
                <a:ea typeface="Libre Franklin"/>
                <a:cs typeface="Libre Franklin"/>
                <a:sym typeface="Libre Franklin"/>
              </a:rPr>
              <a:t>EXPEDITIONS</a:t>
            </a:r>
            <a:endParaRPr sz="1150" b="1">
              <a:solidFill>
                <a:schemeClr val="dk1"/>
              </a:solidFill>
              <a:latin typeface="Libre Franklin"/>
              <a:ea typeface="Libre Franklin"/>
              <a:cs typeface="Libre Franklin"/>
              <a:sym typeface="Libre Franklin"/>
            </a:endParaRPr>
          </a:p>
          <a:p>
            <a:pPr marL="0" lvl="0" indent="0" algn="l" rtl="0">
              <a:spcBef>
                <a:spcPts val="0"/>
              </a:spcBef>
              <a:spcAft>
                <a:spcPts val="0"/>
              </a:spcAft>
              <a:buNone/>
            </a:pPr>
            <a:endParaRPr sz="1150" b="1">
              <a:solidFill>
                <a:schemeClr val="dk1"/>
              </a:solidFill>
              <a:latin typeface="Libre Franklin"/>
              <a:ea typeface="Libre Franklin"/>
              <a:cs typeface="Libre Franklin"/>
              <a:sym typeface="Libre Franklin"/>
            </a:endParaRPr>
          </a:p>
          <a:p>
            <a:pPr marL="0" lvl="0" indent="0" algn="l" rtl="0">
              <a:spcBef>
                <a:spcPts val="0"/>
              </a:spcBef>
              <a:spcAft>
                <a:spcPts val="0"/>
              </a:spcAft>
              <a:buNone/>
            </a:pPr>
            <a:endParaRPr sz="1150" b="1">
              <a:solidFill>
                <a:srgbClr val="E06666"/>
              </a:solidFill>
              <a:latin typeface="Libre Franklin"/>
              <a:ea typeface="Libre Franklin"/>
              <a:cs typeface="Libre Franklin"/>
              <a:sym typeface="Libre Franklin"/>
            </a:endParaRPr>
          </a:p>
        </p:txBody>
      </p:sp>
      <p:sp>
        <p:nvSpPr>
          <p:cNvPr id="68" name="Google Shape;68;p13"/>
          <p:cNvSpPr txBox="1"/>
          <p:nvPr/>
        </p:nvSpPr>
        <p:spPr>
          <a:xfrm>
            <a:off x="478550" y="3241025"/>
            <a:ext cx="2888700" cy="7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150" b="1">
                <a:solidFill>
                  <a:schemeClr val="dk1"/>
                </a:solidFill>
                <a:latin typeface="Libre Franklin"/>
                <a:ea typeface="Libre Franklin"/>
                <a:cs typeface="Libre Franklin"/>
                <a:sym typeface="Libre Franklin"/>
              </a:rPr>
              <a:t>For  more information contact: </a:t>
            </a:r>
            <a:endParaRPr sz="1150" b="1">
              <a:solidFill>
                <a:schemeClr val="dk1"/>
              </a:solidFill>
              <a:latin typeface="Libre Franklin"/>
              <a:ea typeface="Libre Franklin"/>
              <a:cs typeface="Libre Franklin"/>
              <a:sym typeface="Libre Franklin"/>
            </a:endParaRPr>
          </a:p>
          <a:p>
            <a:pPr marL="0" lvl="0" indent="0" algn="l" rtl="0">
              <a:spcBef>
                <a:spcPts val="0"/>
              </a:spcBef>
              <a:spcAft>
                <a:spcPts val="0"/>
              </a:spcAft>
              <a:buNone/>
            </a:pPr>
            <a:r>
              <a:rPr lang="en-GB" sz="1150">
                <a:solidFill>
                  <a:schemeClr val="dk1"/>
                </a:solidFill>
                <a:latin typeface="Libre Franklin"/>
                <a:ea typeface="Libre Franklin"/>
                <a:cs typeface="Libre Franklin"/>
                <a:sym typeface="Libre Franklin"/>
              </a:rPr>
              <a:t>Ella Scatola at</a:t>
            </a:r>
            <a:endParaRPr sz="1150">
              <a:solidFill>
                <a:schemeClr val="dk1"/>
              </a:solidFill>
              <a:latin typeface="Libre Franklin"/>
              <a:ea typeface="Libre Franklin"/>
              <a:cs typeface="Libre Franklin"/>
              <a:sym typeface="Libre Franklin"/>
            </a:endParaRPr>
          </a:p>
          <a:p>
            <a:pPr marL="0" lvl="0" indent="0" algn="l" rtl="0">
              <a:spcBef>
                <a:spcPts val="0"/>
              </a:spcBef>
              <a:spcAft>
                <a:spcPts val="0"/>
              </a:spcAft>
              <a:buNone/>
            </a:pPr>
            <a:r>
              <a:rPr lang="en-GB" sz="1150">
                <a:solidFill>
                  <a:schemeClr val="dk1"/>
                </a:solidFill>
                <a:latin typeface="Libre Franklin"/>
                <a:ea typeface="Libre Franklin"/>
                <a:cs typeface="Libre Franklin"/>
                <a:sym typeface="Libre Franklin"/>
              </a:rPr>
              <a:t>escatola@frederickgoughschool.co.uk</a:t>
            </a:r>
            <a:endParaRPr/>
          </a:p>
        </p:txBody>
      </p:sp>
      <p:pic>
        <p:nvPicPr>
          <p:cNvPr id="69" name="Google Shape;69;p13"/>
          <p:cNvPicPr preferRelativeResize="0"/>
          <p:nvPr/>
        </p:nvPicPr>
        <p:blipFill>
          <a:blip r:embed="rId10">
            <a:alphaModFix/>
          </a:blip>
          <a:stretch>
            <a:fillRect/>
          </a:stretch>
        </p:blipFill>
        <p:spPr>
          <a:xfrm rot="234375">
            <a:off x="127249" y="3377614"/>
            <a:ext cx="442600" cy="4426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4"/>
          <p:cNvSpPr txBox="1"/>
          <p:nvPr/>
        </p:nvSpPr>
        <p:spPr>
          <a:xfrm>
            <a:off x="1901975" y="1139700"/>
            <a:ext cx="6912600" cy="3570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a:solidFill>
                  <a:srgbClr val="222222"/>
                </a:solidFill>
                <a:highlight>
                  <a:srgbClr val="FFFFFF"/>
                </a:highlight>
              </a:rPr>
              <a:t>The Withington Trust was created following the will of the late ex-headteacher of Frederick Gough School, Peter Withington, who was headteacher from 1966 to 1977. He bequeathed money for the purpose of providing financial assistance for young people under the age of 21 who undertake activities that are not normally provided for in a normal educational curriculum. In the past, the Trust has awarded up to £350 for equipment or other costs associated with the provision of these extra-curricular activities. The Trust cannot pay for course fees, but does provide a helping hand that has assisted hundreds of North Lincolnshire pupils during its existence. Young people who wish to apply for financial assistance are invited to write to: Withington Trust, Frederick Gough School, Grange Lane South, Scunthorpe, North Lincolnshire, DN16 3NG Please include: </a:t>
            </a:r>
            <a:endParaRPr sz="1000">
              <a:solidFill>
                <a:srgbClr val="222222"/>
              </a:solidFill>
              <a:highlight>
                <a:srgbClr val="FFFFFF"/>
              </a:highlight>
            </a:endParaRPr>
          </a:p>
          <a:p>
            <a:pPr marL="0" lvl="0" indent="0" algn="l" rtl="0">
              <a:spcBef>
                <a:spcPts val="0"/>
              </a:spcBef>
              <a:spcAft>
                <a:spcPts val="0"/>
              </a:spcAft>
              <a:buNone/>
            </a:pPr>
            <a:endParaRPr sz="1000">
              <a:solidFill>
                <a:srgbClr val="222222"/>
              </a:solidFill>
              <a:highlight>
                <a:srgbClr val="FFFFFF"/>
              </a:highlight>
            </a:endParaRPr>
          </a:p>
          <a:p>
            <a:pPr marL="0" lvl="0" indent="0" algn="l" rtl="0">
              <a:spcBef>
                <a:spcPts val="0"/>
              </a:spcBef>
              <a:spcAft>
                <a:spcPts val="0"/>
              </a:spcAft>
              <a:buNone/>
            </a:pPr>
            <a:r>
              <a:rPr lang="en-GB" sz="1000">
                <a:solidFill>
                  <a:srgbClr val="222222"/>
                </a:solidFill>
                <a:highlight>
                  <a:srgbClr val="FFFFFF"/>
                </a:highlight>
              </a:rPr>
              <a:t>Personal information - Begin with your name and give additional details such as your interests, school/college attending and course of study. Explain why you are applying :</a:t>
            </a:r>
            <a:endParaRPr sz="1000">
              <a:solidFill>
                <a:srgbClr val="222222"/>
              </a:solidFill>
              <a:highlight>
                <a:srgbClr val="FFFFFF"/>
              </a:highlight>
            </a:endParaRPr>
          </a:p>
          <a:p>
            <a:pPr marL="0" lvl="0" indent="0" algn="l" rtl="0">
              <a:spcBef>
                <a:spcPts val="0"/>
              </a:spcBef>
              <a:spcAft>
                <a:spcPts val="0"/>
              </a:spcAft>
              <a:buNone/>
            </a:pPr>
            <a:endParaRPr sz="1000">
              <a:solidFill>
                <a:srgbClr val="222222"/>
              </a:solidFill>
              <a:highlight>
                <a:srgbClr val="FFFFFF"/>
              </a:highlight>
            </a:endParaRPr>
          </a:p>
          <a:p>
            <a:pPr marL="0" lvl="0" indent="0" algn="l" rtl="0">
              <a:spcBef>
                <a:spcPts val="0"/>
              </a:spcBef>
              <a:spcAft>
                <a:spcPts val="0"/>
              </a:spcAft>
              <a:buNone/>
            </a:pPr>
            <a:r>
              <a:rPr lang="en-GB" sz="1000">
                <a:solidFill>
                  <a:srgbClr val="222222"/>
                </a:solidFill>
                <a:highlight>
                  <a:srgbClr val="FFFFFF"/>
                </a:highlight>
              </a:rPr>
              <a:t>• Detail the reasons why you are applying, eg for equipment, or to support extra-curricular activities or charitable events (please note course fees cannot be funded) </a:t>
            </a:r>
            <a:endParaRPr sz="1000">
              <a:solidFill>
                <a:srgbClr val="222222"/>
              </a:solidFill>
              <a:highlight>
                <a:srgbClr val="FFFFFF"/>
              </a:highlight>
            </a:endParaRPr>
          </a:p>
          <a:p>
            <a:pPr marL="0" lvl="0" indent="0" algn="l" rtl="0">
              <a:spcBef>
                <a:spcPts val="0"/>
              </a:spcBef>
              <a:spcAft>
                <a:spcPts val="0"/>
              </a:spcAft>
              <a:buNone/>
            </a:pPr>
            <a:r>
              <a:rPr lang="en-GB" sz="1000">
                <a:solidFill>
                  <a:srgbClr val="222222"/>
                </a:solidFill>
                <a:highlight>
                  <a:srgbClr val="FFFFFF"/>
                </a:highlight>
              </a:rPr>
              <a:t>• Give a clear explanation of your circumstances and explain how you meet the criteria of the Trust (under 21 and resident of North Lincolnshire) </a:t>
            </a:r>
            <a:endParaRPr sz="1000">
              <a:solidFill>
                <a:srgbClr val="222222"/>
              </a:solidFill>
              <a:highlight>
                <a:srgbClr val="FFFFFF"/>
              </a:highlight>
            </a:endParaRPr>
          </a:p>
          <a:p>
            <a:pPr marL="0" lvl="0" indent="0" algn="l" rtl="0">
              <a:spcBef>
                <a:spcPts val="0"/>
              </a:spcBef>
              <a:spcAft>
                <a:spcPts val="0"/>
              </a:spcAft>
              <a:buNone/>
            </a:pPr>
            <a:r>
              <a:rPr lang="en-GB" sz="1000">
                <a:solidFill>
                  <a:srgbClr val="222222"/>
                </a:solidFill>
                <a:highlight>
                  <a:srgbClr val="FFFFFF"/>
                </a:highlight>
              </a:rPr>
              <a:t>• Explain what actions you have taken to help with your finances, such as taking up employment, sponsorships etc. </a:t>
            </a:r>
            <a:endParaRPr sz="1000">
              <a:solidFill>
                <a:srgbClr val="222222"/>
              </a:solidFill>
              <a:highlight>
                <a:srgbClr val="FFFFFF"/>
              </a:highlight>
            </a:endParaRPr>
          </a:p>
          <a:p>
            <a:pPr marL="0" lvl="0" indent="0" algn="l" rtl="0">
              <a:spcBef>
                <a:spcPts val="0"/>
              </a:spcBef>
              <a:spcAft>
                <a:spcPts val="0"/>
              </a:spcAft>
              <a:buNone/>
            </a:pPr>
            <a:r>
              <a:rPr lang="en-GB" sz="1000">
                <a:solidFill>
                  <a:srgbClr val="222222"/>
                </a:solidFill>
                <a:highlight>
                  <a:srgbClr val="FFFFFF"/>
                </a:highlight>
              </a:rPr>
              <a:t>• Where possible provide a breakdown of associated costs </a:t>
            </a:r>
            <a:endParaRPr sz="1000">
              <a:solidFill>
                <a:srgbClr val="222222"/>
              </a:solidFill>
              <a:highlight>
                <a:srgbClr val="FFFFFF"/>
              </a:highlight>
            </a:endParaRPr>
          </a:p>
          <a:p>
            <a:pPr marL="0" lvl="0" indent="0" algn="l" rtl="0">
              <a:spcBef>
                <a:spcPts val="0"/>
              </a:spcBef>
              <a:spcAft>
                <a:spcPts val="0"/>
              </a:spcAft>
              <a:buNone/>
            </a:pPr>
            <a:r>
              <a:rPr lang="en-GB" sz="1000">
                <a:solidFill>
                  <a:srgbClr val="222222"/>
                </a:solidFill>
                <a:highlight>
                  <a:srgbClr val="FFFFFF"/>
                </a:highlight>
              </a:rPr>
              <a:t>• Explain how the funding will help you. </a:t>
            </a:r>
            <a:endParaRPr sz="1000">
              <a:solidFill>
                <a:srgbClr val="222222"/>
              </a:solidFill>
              <a:highlight>
                <a:srgbClr val="FFFFFF"/>
              </a:highlight>
            </a:endParaRPr>
          </a:p>
          <a:p>
            <a:pPr marL="0" lvl="0" indent="0" algn="l" rtl="0">
              <a:spcBef>
                <a:spcPts val="0"/>
              </a:spcBef>
              <a:spcAft>
                <a:spcPts val="0"/>
              </a:spcAft>
              <a:buNone/>
            </a:pPr>
            <a:endParaRPr sz="1000">
              <a:solidFill>
                <a:srgbClr val="222222"/>
              </a:solidFill>
              <a:highlight>
                <a:srgbClr val="FFFFFF"/>
              </a:highlight>
            </a:endParaRPr>
          </a:p>
          <a:p>
            <a:pPr marL="0" lvl="0" indent="0" algn="l" rtl="0">
              <a:spcBef>
                <a:spcPts val="0"/>
              </a:spcBef>
              <a:spcAft>
                <a:spcPts val="0"/>
              </a:spcAft>
              <a:buNone/>
            </a:pPr>
            <a:r>
              <a:rPr lang="en-GB" sz="1000">
                <a:solidFill>
                  <a:srgbClr val="222222"/>
                </a:solidFill>
                <a:highlight>
                  <a:srgbClr val="FFFFFF"/>
                </a:highlight>
              </a:rPr>
              <a:t>Requirements: Under 21 and resident in North Lincolnshire. Please note there is a limit to funding allocated depending on the activity  </a:t>
            </a:r>
            <a:endParaRPr sz="1000">
              <a:solidFill>
                <a:srgbClr val="222222"/>
              </a:solidFill>
              <a:highlight>
                <a:srgbClr val="FFFFFF"/>
              </a:highlight>
            </a:endParaRPr>
          </a:p>
        </p:txBody>
      </p:sp>
      <p:pic>
        <p:nvPicPr>
          <p:cNvPr id="75" name="Google Shape;75;p14"/>
          <p:cNvPicPr preferRelativeResize="0"/>
          <p:nvPr/>
        </p:nvPicPr>
        <p:blipFill>
          <a:blip r:embed="rId3">
            <a:alphaModFix/>
          </a:blip>
          <a:stretch>
            <a:fillRect/>
          </a:stretch>
        </p:blipFill>
        <p:spPr>
          <a:xfrm>
            <a:off x="0" y="37000"/>
            <a:ext cx="9144000" cy="854100"/>
          </a:xfrm>
          <a:prstGeom prst="rect">
            <a:avLst/>
          </a:prstGeom>
          <a:noFill/>
          <a:ln>
            <a:noFill/>
          </a:ln>
        </p:spPr>
      </p:pic>
      <p:pic>
        <p:nvPicPr>
          <p:cNvPr id="76" name="Google Shape;76;p14"/>
          <p:cNvPicPr preferRelativeResize="0"/>
          <p:nvPr/>
        </p:nvPicPr>
        <p:blipFill>
          <a:blip r:embed="rId4">
            <a:alphaModFix/>
          </a:blip>
          <a:stretch>
            <a:fillRect/>
          </a:stretch>
        </p:blipFill>
        <p:spPr>
          <a:xfrm>
            <a:off x="0" y="891100"/>
            <a:ext cx="1901975" cy="4252399"/>
          </a:xfrm>
          <a:prstGeom prst="rect">
            <a:avLst/>
          </a:prstGeom>
          <a:noFill/>
          <a:ln>
            <a:noFill/>
          </a:ln>
        </p:spPr>
      </p:pic>
      <p:sp>
        <p:nvSpPr>
          <p:cNvPr id="77" name="Google Shape;77;p14"/>
          <p:cNvSpPr txBox="1"/>
          <p:nvPr/>
        </p:nvSpPr>
        <p:spPr>
          <a:xfrm>
            <a:off x="1598575" y="96375"/>
            <a:ext cx="5839200" cy="585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sz="2600" b="1" u="sng"/>
              <a:t>WITHINGTON EDUCATION TRUST</a:t>
            </a:r>
            <a:endParaRPr sz="2600" b="1" u="sng"/>
          </a:p>
        </p:txBody>
      </p:sp>
      <p:sp>
        <p:nvSpPr>
          <p:cNvPr id="78" name="Google Shape;78;p14"/>
          <p:cNvSpPr txBox="1"/>
          <p:nvPr/>
        </p:nvSpPr>
        <p:spPr>
          <a:xfrm>
            <a:off x="118400" y="1894625"/>
            <a:ext cx="21315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900" b="1"/>
              <a:t>WITHINGTON TRUST</a:t>
            </a:r>
            <a:endParaRPr sz="900" b="1"/>
          </a:p>
          <a:p>
            <a:pPr marL="0" lvl="0" indent="0" algn="l" rtl="0">
              <a:spcBef>
                <a:spcPts val="0"/>
              </a:spcBef>
              <a:spcAft>
                <a:spcPts val="0"/>
              </a:spcAft>
              <a:buNone/>
            </a:pPr>
            <a:r>
              <a:rPr lang="en-GB" sz="900" b="1"/>
              <a:t>FREDERICK GOUGH SCHOOL</a:t>
            </a:r>
            <a:endParaRPr sz="900" b="1"/>
          </a:p>
          <a:p>
            <a:pPr marL="0" lvl="0" indent="0" algn="l" rtl="0">
              <a:spcBef>
                <a:spcPts val="0"/>
              </a:spcBef>
              <a:spcAft>
                <a:spcPts val="0"/>
              </a:spcAft>
              <a:buNone/>
            </a:pPr>
            <a:r>
              <a:rPr lang="en-GB" sz="900" b="1"/>
              <a:t>GRANGE LANE SOUTH</a:t>
            </a:r>
            <a:endParaRPr sz="900" b="1"/>
          </a:p>
          <a:p>
            <a:pPr marL="0" lvl="0" indent="0" algn="l" rtl="0">
              <a:spcBef>
                <a:spcPts val="0"/>
              </a:spcBef>
              <a:spcAft>
                <a:spcPts val="0"/>
              </a:spcAft>
              <a:buNone/>
            </a:pPr>
            <a:r>
              <a:rPr lang="en-GB" sz="900" b="1"/>
              <a:t>BOTTESFORD</a:t>
            </a:r>
            <a:br>
              <a:rPr lang="en-GB" sz="900" b="1"/>
            </a:br>
            <a:r>
              <a:rPr lang="en-GB" sz="900" b="1"/>
              <a:t>SCUNTHORPE</a:t>
            </a:r>
            <a:br>
              <a:rPr lang="en-GB" sz="900" b="1"/>
            </a:br>
            <a:r>
              <a:rPr lang="en-GB" sz="900" b="1"/>
              <a:t>DN16 3NG</a:t>
            </a:r>
            <a:endParaRPr sz="900" b="1"/>
          </a:p>
        </p:txBody>
      </p:sp>
      <p:sp>
        <p:nvSpPr>
          <p:cNvPr id="79" name="Google Shape;79;p14"/>
          <p:cNvSpPr txBox="1"/>
          <p:nvPr/>
        </p:nvSpPr>
        <p:spPr>
          <a:xfrm>
            <a:off x="118400" y="947300"/>
            <a:ext cx="42258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b="1" u="sng"/>
          </a:p>
          <a:p>
            <a:pPr marL="0" lvl="0" indent="0" algn="l" rtl="0">
              <a:spcBef>
                <a:spcPts val="0"/>
              </a:spcBef>
              <a:spcAft>
                <a:spcPts val="0"/>
              </a:spcAft>
              <a:buNone/>
            </a:pPr>
            <a:r>
              <a:rPr lang="en-GB" b="1" u="sng"/>
              <a:t>How to apply</a:t>
            </a:r>
            <a:endParaRPr b="1" u="sng"/>
          </a:p>
          <a:p>
            <a:pPr marL="0" lvl="0" indent="0" algn="l" rtl="0">
              <a:spcBef>
                <a:spcPts val="0"/>
              </a:spcBef>
              <a:spcAft>
                <a:spcPts val="0"/>
              </a:spcAft>
              <a:buNone/>
            </a:pPr>
            <a:endParaRPr b="1"/>
          </a:p>
          <a:p>
            <a:pPr marL="0" lvl="0" indent="0" algn="l" rtl="0">
              <a:spcBef>
                <a:spcPts val="0"/>
              </a:spcBef>
              <a:spcAft>
                <a:spcPts val="0"/>
              </a:spcAft>
              <a:buNone/>
            </a:pPr>
            <a:r>
              <a:rPr lang="en-GB" sz="1200" b="1"/>
              <a:t>Write to:</a:t>
            </a:r>
            <a:endParaRPr sz="1200" b="1"/>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1246</TotalTime>
  <Words>378</Words>
  <Application>Microsoft Office PowerPoint</Application>
  <PresentationFormat>On-screen Show (16:9)</PresentationFormat>
  <Paragraphs>34</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Hammersmith One</vt:lpstr>
      <vt:lpstr>Libre Franklin</vt:lpstr>
      <vt:lpstr>Russo One</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Ella Scatola</dc:creator>
  <cp:lastModifiedBy>Ella Scatola</cp:lastModifiedBy>
  <cp:revision>1</cp:revision>
  <dcterms:modified xsi:type="dcterms:W3CDTF">2021-12-10T13:09:42Z</dcterms:modified>
</cp:coreProperties>
</file>