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8" r:id="rId5"/>
  </p:sldIdLst>
  <p:sldSz cx="6858000" cy="12192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6D6"/>
    <a:srgbClr val="61B6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2208" y="-5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1728"/>
          </a:xfrm>
          <a:prstGeom prst="rect">
            <a:avLst/>
          </a:prstGeom>
        </p:spPr>
        <p:txBody>
          <a:bodyPr vert="horz" lIns="96650" tIns="48326" rIns="96650" bIns="48326" rtlCol="0"/>
          <a:lstStyle>
            <a:lvl1pPr algn="l">
              <a:defRPr sz="1200"/>
            </a:lvl1pPr>
          </a:lstStyle>
          <a:p>
            <a:endParaRPr lang="en-GB"/>
          </a:p>
        </p:txBody>
      </p:sp>
      <p:sp>
        <p:nvSpPr>
          <p:cNvPr id="3" name="Date Placeholder 2"/>
          <p:cNvSpPr>
            <a:spLocks noGrp="1"/>
          </p:cNvSpPr>
          <p:nvPr>
            <p:ph type="dt" idx="1"/>
          </p:nvPr>
        </p:nvSpPr>
        <p:spPr>
          <a:xfrm>
            <a:off x="4143587" y="0"/>
            <a:ext cx="3169921" cy="481728"/>
          </a:xfrm>
          <a:prstGeom prst="rect">
            <a:avLst/>
          </a:prstGeom>
        </p:spPr>
        <p:txBody>
          <a:bodyPr vert="horz" lIns="96650" tIns="48326" rIns="96650" bIns="48326" rtlCol="0"/>
          <a:lstStyle>
            <a:lvl1pPr algn="r">
              <a:defRPr sz="1200"/>
            </a:lvl1pPr>
          </a:lstStyle>
          <a:p>
            <a:fld id="{0F9F149F-62DB-47C1-8CEB-87326F4A0E02}" type="datetimeFigureOut">
              <a:rPr lang="en-GB" smtClean="0"/>
              <a:t>25/09/2023</a:t>
            </a:fld>
            <a:endParaRPr lang="en-GB"/>
          </a:p>
        </p:txBody>
      </p:sp>
      <p:sp>
        <p:nvSpPr>
          <p:cNvPr id="4" name="Slide Image Placeholder 3"/>
          <p:cNvSpPr>
            <a:spLocks noGrp="1" noRot="1" noChangeAspect="1"/>
          </p:cNvSpPr>
          <p:nvPr>
            <p:ph type="sldImg" idx="2"/>
          </p:nvPr>
        </p:nvSpPr>
        <p:spPr>
          <a:xfrm>
            <a:off x="2746375" y="1200150"/>
            <a:ext cx="1822450" cy="3240088"/>
          </a:xfrm>
          <a:prstGeom prst="rect">
            <a:avLst/>
          </a:prstGeom>
          <a:noFill/>
          <a:ln w="12700">
            <a:solidFill>
              <a:prstClr val="black"/>
            </a:solidFill>
          </a:ln>
        </p:spPr>
        <p:txBody>
          <a:bodyPr vert="horz" lIns="96650" tIns="48326" rIns="96650" bIns="48326" rtlCol="0" anchor="ctr"/>
          <a:lstStyle/>
          <a:p>
            <a:endParaRPr lang="en-GB"/>
          </a:p>
        </p:txBody>
      </p:sp>
      <p:sp>
        <p:nvSpPr>
          <p:cNvPr id="5" name="Notes Placeholder 4"/>
          <p:cNvSpPr>
            <a:spLocks noGrp="1"/>
          </p:cNvSpPr>
          <p:nvPr>
            <p:ph type="body" sz="quarter" idx="3"/>
          </p:nvPr>
        </p:nvSpPr>
        <p:spPr>
          <a:xfrm>
            <a:off x="731521" y="4620577"/>
            <a:ext cx="5852160" cy="3780473"/>
          </a:xfrm>
          <a:prstGeom prst="rect">
            <a:avLst/>
          </a:prstGeom>
        </p:spPr>
        <p:txBody>
          <a:bodyPr vert="horz" lIns="96650" tIns="48326" rIns="96650" bIns="483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19474"/>
            <a:ext cx="3169921" cy="481727"/>
          </a:xfrm>
          <a:prstGeom prst="rect">
            <a:avLst/>
          </a:prstGeom>
        </p:spPr>
        <p:txBody>
          <a:bodyPr vert="horz" lIns="96650" tIns="48326" rIns="96650" bIns="48326" rtlCol="0" anchor="b"/>
          <a:lstStyle>
            <a:lvl1pPr algn="l">
              <a:defRPr sz="1200"/>
            </a:lvl1pPr>
          </a:lstStyle>
          <a:p>
            <a:endParaRPr lang="en-GB"/>
          </a:p>
        </p:txBody>
      </p:sp>
      <p:sp>
        <p:nvSpPr>
          <p:cNvPr id="7" name="Slide Number Placeholder 6"/>
          <p:cNvSpPr>
            <a:spLocks noGrp="1"/>
          </p:cNvSpPr>
          <p:nvPr>
            <p:ph type="sldNum" sz="quarter" idx="5"/>
          </p:nvPr>
        </p:nvSpPr>
        <p:spPr>
          <a:xfrm>
            <a:off x="4143587" y="9119474"/>
            <a:ext cx="3169921" cy="481727"/>
          </a:xfrm>
          <a:prstGeom prst="rect">
            <a:avLst/>
          </a:prstGeom>
        </p:spPr>
        <p:txBody>
          <a:bodyPr vert="horz" lIns="96650" tIns="48326" rIns="96650" bIns="48326" rtlCol="0" anchor="b"/>
          <a:lstStyle>
            <a:lvl1pPr algn="r">
              <a:defRPr sz="1200"/>
            </a:lvl1pPr>
          </a:lstStyle>
          <a:p>
            <a:fld id="{5817BB69-152C-4E71-B336-F51BF397BFBC}" type="slidenum">
              <a:rPr lang="en-GB" smtClean="0"/>
              <a:t>‹#›</a:t>
            </a:fld>
            <a:endParaRPr lang="en-GB"/>
          </a:p>
        </p:txBody>
      </p:sp>
    </p:spTree>
    <p:extLst>
      <p:ext uri="{BB962C8B-B14F-4D97-AF65-F5344CB8AC3E}">
        <p14:creationId xmlns:p14="http://schemas.microsoft.com/office/powerpoint/2010/main" val="2000932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B414C0B-79EE-41ED-8A97-4FDE7C4ACE04}"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BFE0E4-E384-4438-8E63-F11DB91B58A7}" type="slidenum">
              <a:rPr lang="en-GB" smtClean="0"/>
              <a:t>‹#›</a:t>
            </a:fld>
            <a:endParaRPr lang="en-GB"/>
          </a:p>
        </p:txBody>
      </p:sp>
    </p:spTree>
    <p:extLst>
      <p:ext uri="{BB962C8B-B14F-4D97-AF65-F5344CB8AC3E}">
        <p14:creationId xmlns:p14="http://schemas.microsoft.com/office/powerpoint/2010/main" val="2262348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414C0B-79EE-41ED-8A97-4FDE7C4ACE04}"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BFE0E4-E384-4438-8E63-F11DB91B58A7}" type="slidenum">
              <a:rPr lang="en-GB" smtClean="0"/>
              <a:t>‹#›</a:t>
            </a:fld>
            <a:endParaRPr lang="en-GB"/>
          </a:p>
        </p:txBody>
      </p:sp>
    </p:spTree>
    <p:extLst>
      <p:ext uri="{BB962C8B-B14F-4D97-AF65-F5344CB8AC3E}">
        <p14:creationId xmlns:p14="http://schemas.microsoft.com/office/powerpoint/2010/main" val="4178241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414C0B-79EE-41ED-8A97-4FDE7C4ACE04}"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BFE0E4-E384-4438-8E63-F11DB91B58A7}" type="slidenum">
              <a:rPr lang="en-GB" smtClean="0"/>
              <a:t>‹#›</a:t>
            </a:fld>
            <a:endParaRPr lang="en-GB"/>
          </a:p>
        </p:txBody>
      </p:sp>
    </p:spTree>
    <p:extLst>
      <p:ext uri="{BB962C8B-B14F-4D97-AF65-F5344CB8AC3E}">
        <p14:creationId xmlns:p14="http://schemas.microsoft.com/office/powerpoint/2010/main" val="4208955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414C0B-79EE-41ED-8A97-4FDE7C4ACE04}"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BFE0E4-E384-4438-8E63-F11DB91B58A7}" type="slidenum">
              <a:rPr lang="en-GB" smtClean="0"/>
              <a:t>‹#›</a:t>
            </a:fld>
            <a:endParaRPr lang="en-GB"/>
          </a:p>
        </p:txBody>
      </p:sp>
    </p:spTree>
    <p:extLst>
      <p:ext uri="{BB962C8B-B14F-4D97-AF65-F5344CB8AC3E}">
        <p14:creationId xmlns:p14="http://schemas.microsoft.com/office/powerpoint/2010/main" val="196620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414C0B-79EE-41ED-8A97-4FDE7C4ACE04}" type="datetimeFigureOut">
              <a:rPr lang="en-GB" smtClean="0"/>
              <a:t>25/09/2023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BFE0E4-E384-4438-8E63-F11DB91B58A7}" type="slidenum">
              <a:rPr lang="en-GB" smtClean="0"/>
              <a:t>‹#›</a:t>
            </a:fld>
            <a:endParaRPr lang="en-GB"/>
          </a:p>
        </p:txBody>
      </p:sp>
    </p:spTree>
    <p:extLst>
      <p:ext uri="{BB962C8B-B14F-4D97-AF65-F5344CB8AC3E}">
        <p14:creationId xmlns:p14="http://schemas.microsoft.com/office/powerpoint/2010/main" val="1644978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414C0B-79EE-41ED-8A97-4FDE7C4ACE04}" type="datetimeFigureOut">
              <a:rPr lang="en-GB" smtClean="0"/>
              <a:t>25/09/2023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BFE0E4-E384-4438-8E63-F11DB91B58A7}" type="slidenum">
              <a:rPr lang="en-GB" smtClean="0"/>
              <a:t>‹#›</a:t>
            </a:fld>
            <a:endParaRPr lang="en-GB"/>
          </a:p>
        </p:txBody>
      </p:sp>
    </p:spTree>
    <p:extLst>
      <p:ext uri="{BB962C8B-B14F-4D97-AF65-F5344CB8AC3E}">
        <p14:creationId xmlns:p14="http://schemas.microsoft.com/office/powerpoint/2010/main" val="1792957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414C0B-79EE-41ED-8A97-4FDE7C4ACE04}" type="datetimeFigureOut">
              <a:rPr lang="en-GB" smtClean="0"/>
              <a:t>25/09/2023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BFE0E4-E384-4438-8E63-F11DB91B58A7}" type="slidenum">
              <a:rPr lang="en-GB" smtClean="0"/>
              <a:t>‹#›</a:t>
            </a:fld>
            <a:endParaRPr lang="en-GB"/>
          </a:p>
        </p:txBody>
      </p:sp>
    </p:spTree>
    <p:extLst>
      <p:ext uri="{BB962C8B-B14F-4D97-AF65-F5344CB8AC3E}">
        <p14:creationId xmlns:p14="http://schemas.microsoft.com/office/powerpoint/2010/main" val="3026908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414C0B-79EE-41ED-8A97-4FDE7C4ACE04}" type="datetimeFigureOut">
              <a:rPr lang="en-GB" smtClean="0"/>
              <a:t>25/09/2023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BFE0E4-E384-4438-8E63-F11DB91B58A7}" type="slidenum">
              <a:rPr lang="en-GB" smtClean="0"/>
              <a:t>‹#›</a:t>
            </a:fld>
            <a:endParaRPr lang="en-GB"/>
          </a:p>
        </p:txBody>
      </p:sp>
    </p:spTree>
    <p:extLst>
      <p:ext uri="{BB962C8B-B14F-4D97-AF65-F5344CB8AC3E}">
        <p14:creationId xmlns:p14="http://schemas.microsoft.com/office/powerpoint/2010/main" val="3738425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14C0B-79EE-41ED-8A97-4FDE7C4ACE04}" type="datetimeFigureOut">
              <a:rPr lang="en-GB" smtClean="0"/>
              <a:t>25/09/2023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BFE0E4-E384-4438-8E63-F11DB91B58A7}" type="slidenum">
              <a:rPr lang="en-GB" smtClean="0"/>
              <a:t>‹#›</a:t>
            </a:fld>
            <a:endParaRPr lang="en-GB"/>
          </a:p>
        </p:txBody>
      </p:sp>
    </p:spTree>
    <p:extLst>
      <p:ext uri="{BB962C8B-B14F-4D97-AF65-F5344CB8AC3E}">
        <p14:creationId xmlns:p14="http://schemas.microsoft.com/office/powerpoint/2010/main" val="302052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B414C0B-79EE-41ED-8A97-4FDE7C4ACE04}" type="datetimeFigureOut">
              <a:rPr lang="en-GB" smtClean="0"/>
              <a:t>25/09/2023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BFE0E4-E384-4438-8E63-F11DB91B58A7}" type="slidenum">
              <a:rPr lang="en-GB" smtClean="0"/>
              <a:t>‹#›</a:t>
            </a:fld>
            <a:endParaRPr lang="en-GB"/>
          </a:p>
        </p:txBody>
      </p:sp>
    </p:spTree>
    <p:extLst>
      <p:ext uri="{BB962C8B-B14F-4D97-AF65-F5344CB8AC3E}">
        <p14:creationId xmlns:p14="http://schemas.microsoft.com/office/powerpoint/2010/main" val="3888341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B414C0B-79EE-41ED-8A97-4FDE7C4ACE04}" type="datetimeFigureOut">
              <a:rPr lang="en-GB" smtClean="0"/>
              <a:t>25/09/2023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BFE0E4-E384-4438-8E63-F11DB91B58A7}" type="slidenum">
              <a:rPr lang="en-GB" smtClean="0"/>
              <a:t>‹#›</a:t>
            </a:fld>
            <a:endParaRPr lang="en-GB"/>
          </a:p>
        </p:txBody>
      </p:sp>
    </p:spTree>
    <p:extLst>
      <p:ext uri="{BB962C8B-B14F-4D97-AF65-F5344CB8AC3E}">
        <p14:creationId xmlns:p14="http://schemas.microsoft.com/office/powerpoint/2010/main" val="3435197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B414C0B-79EE-41ED-8A97-4FDE7C4ACE04}" type="datetimeFigureOut">
              <a:rPr lang="en-GB" smtClean="0"/>
              <a:t>25/09/2023</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1BBFE0E4-E384-4438-8E63-F11DB91B58A7}" type="slidenum">
              <a:rPr lang="en-GB" smtClean="0"/>
              <a:t>‹#›</a:t>
            </a:fld>
            <a:endParaRPr lang="en-GB"/>
          </a:p>
        </p:txBody>
      </p:sp>
    </p:spTree>
    <p:extLst>
      <p:ext uri="{BB962C8B-B14F-4D97-AF65-F5344CB8AC3E}">
        <p14:creationId xmlns:p14="http://schemas.microsoft.com/office/powerpoint/2010/main" val="7230039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earning.nspcc.org.uk/child-protection-system/gillick-competence-fraser-guidelines" TargetMode="External"/><Relationship Id="rId3" Type="http://schemas.openxmlformats.org/officeDocument/2006/relationships/image" Target="../media/image2.png"/><Relationship Id="rId7" Type="http://schemas.openxmlformats.org/officeDocument/2006/relationships/hyperlink" Target="https://humber.schoolvaccination.uk/flu/2023/Lincolnshire"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6.jpeg"/><Relationship Id="rId5" Type="http://schemas.openxmlformats.org/officeDocument/2006/relationships/image" Target="../media/image4.png"/><Relationship Id="rId10" Type="http://schemas.openxmlformats.org/officeDocument/2006/relationships/hyperlink" Target="https://www.gov.uk/government/publications/health-protection-in-schools-and-other-childcare-facilities/supporting-immunisation-programmes" TargetMode="External"/><Relationship Id="rId4" Type="http://schemas.openxmlformats.org/officeDocument/2006/relationships/image" Target="../media/image3.svg"/><Relationship Id="rId9" Type="http://schemas.openxmlformats.org/officeDocument/2006/relationships/hyperlink" Target="https://www.nhs.uk/conditions/consent-to-treatment/childr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FCC4288-E4F0-4016-8813-FFA7AA4DF561}"/>
              </a:ext>
            </a:extLst>
          </p:cNvPr>
          <p:cNvPicPr>
            <a:picLocks noChangeAspect="1"/>
          </p:cNvPicPr>
          <p:nvPr/>
        </p:nvPicPr>
        <p:blipFill>
          <a:blip r:embed="rId2"/>
          <a:stretch>
            <a:fillRect/>
          </a:stretch>
        </p:blipFill>
        <p:spPr>
          <a:xfrm>
            <a:off x="397154" y="394390"/>
            <a:ext cx="1066892" cy="664522"/>
          </a:xfrm>
          <a:prstGeom prst="rect">
            <a:avLst/>
          </a:prstGeom>
        </p:spPr>
      </p:pic>
      <p:sp>
        <p:nvSpPr>
          <p:cNvPr id="4" name="TextBox 3">
            <a:extLst>
              <a:ext uri="{FF2B5EF4-FFF2-40B4-BE49-F238E27FC236}">
                <a16:creationId xmlns:a16="http://schemas.microsoft.com/office/drawing/2014/main" id="{4606F9C6-084C-4EF1-9F3C-14F4E2C16D98}"/>
              </a:ext>
            </a:extLst>
          </p:cNvPr>
          <p:cNvSpPr txBox="1"/>
          <p:nvPr/>
        </p:nvSpPr>
        <p:spPr>
          <a:xfrm>
            <a:off x="377469" y="148318"/>
            <a:ext cx="1290937" cy="230832"/>
          </a:xfrm>
          <a:prstGeom prst="rect">
            <a:avLst/>
          </a:prstGeom>
          <a:noFill/>
        </p:spPr>
        <p:txBody>
          <a:bodyPr wrap="square" rtlCol="0">
            <a:spAutoFit/>
          </a:bodyPr>
          <a:lstStyle/>
          <a:p>
            <a:r>
              <a:rPr lang="en-GB" sz="900"/>
              <a:t>Working on behalf of</a:t>
            </a:r>
          </a:p>
        </p:txBody>
      </p:sp>
      <p:pic>
        <p:nvPicPr>
          <p:cNvPr id="13" name="Graphic 12" descr="Care outline">
            <a:extLst>
              <a:ext uri="{FF2B5EF4-FFF2-40B4-BE49-F238E27FC236}">
                <a16:creationId xmlns:a16="http://schemas.microsoft.com/office/drawing/2014/main" id="{5DC409B4-2416-4A81-BB39-FB7A247B03F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7469" y="5008368"/>
            <a:ext cx="692710" cy="692710"/>
          </a:xfrm>
          <a:prstGeom prst="rect">
            <a:avLst/>
          </a:prstGeom>
        </p:spPr>
      </p:pic>
      <p:pic>
        <p:nvPicPr>
          <p:cNvPr id="23" name="Graphic 22" descr="Children with solid fill">
            <a:extLst>
              <a:ext uri="{FF2B5EF4-FFF2-40B4-BE49-F238E27FC236}">
                <a16:creationId xmlns:a16="http://schemas.microsoft.com/office/drawing/2014/main" id="{EBCAB6A2-8CB1-4EE1-A66D-20B143D7939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2667" y="9682337"/>
            <a:ext cx="791638" cy="791638"/>
          </a:xfrm>
          <a:prstGeom prst="rect">
            <a:avLst/>
          </a:prstGeom>
        </p:spPr>
      </p:pic>
      <p:sp>
        <p:nvSpPr>
          <p:cNvPr id="5" name="TextBox 4">
            <a:extLst>
              <a:ext uri="{FF2B5EF4-FFF2-40B4-BE49-F238E27FC236}">
                <a16:creationId xmlns:a16="http://schemas.microsoft.com/office/drawing/2014/main" id="{601A2004-4161-A14E-9F3E-9D2BA60AEAB6}"/>
              </a:ext>
            </a:extLst>
          </p:cNvPr>
          <p:cNvSpPr txBox="1"/>
          <p:nvPr/>
        </p:nvSpPr>
        <p:spPr>
          <a:xfrm>
            <a:off x="217713" y="1379324"/>
            <a:ext cx="6459070" cy="9356408"/>
          </a:xfrm>
          <a:prstGeom prst="rect">
            <a:avLst/>
          </a:prstGeom>
          <a:noFill/>
        </p:spPr>
        <p:txBody>
          <a:bodyPr wrap="square" lIns="91440" tIns="45720" rIns="91440" bIns="45720" rtlCol="0" anchor="t">
            <a:spAutoFit/>
          </a:bodyPr>
          <a:lstStyle/>
          <a:p>
            <a:pPr algn="ctr"/>
            <a:r>
              <a:rPr lang="en-GB" b="1" u="sng" dirty="0"/>
              <a:t>Flu Vaccination Final Reminder</a:t>
            </a:r>
            <a:endParaRPr lang="en-GB" u="sng" dirty="0">
              <a:latin typeface="Arial" panose="020B0604020202020204" pitchFamily="34" charset="0"/>
              <a:cs typeface="Arial" panose="020B0604020202020204" pitchFamily="34" charset="0"/>
            </a:endParaRPr>
          </a:p>
          <a:p>
            <a:pPr algn="ctr"/>
            <a:r>
              <a:rPr lang="en-GB" sz="1100" b="1" dirty="0">
                <a:solidFill>
                  <a:srgbClr val="C00000"/>
                </a:solidFill>
                <a:latin typeface="Arial" panose="020B0604020202020204" pitchFamily="34" charset="0"/>
                <a:cs typeface="Arial" panose="020B0604020202020204" pitchFamily="34" charset="0"/>
              </a:rPr>
              <a:t>Please note this is </a:t>
            </a:r>
            <a:r>
              <a:rPr lang="en-GB" sz="1100" b="1" u="sng" dirty="0">
                <a:solidFill>
                  <a:srgbClr val="C00000"/>
                </a:solidFill>
                <a:latin typeface="Arial" panose="020B0604020202020204" pitchFamily="34" charset="0"/>
                <a:cs typeface="Arial" panose="020B0604020202020204" pitchFamily="34" charset="0"/>
              </a:rPr>
              <a:t>NOT</a:t>
            </a:r>
            <a:r>
              <a:rPr lang="en-GB" sz="1100" b="1" dirty="0">
                <a:solidFill>
                  <a:srgbClr val="C00000"/>
                </a:solidFill>
                <a:latin typeface="Arial" panose="020B0604020202020204" pitchFamily="34" charset="0"/>
                <a:cs typeface="Arial" panose="020B0604020202020204" pitchFamily="34" charset="0"/>
              </a:rPr>
              <a:t> the Covid vaccination. </a:t>
            </a:r>
          </a:p>
          <a:p>
            <a:pPr algn="ctr"/>
            <a:endParaRPr lang="en-GB" sz="1400" u="sng"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r>
              <a:rPr lang="en-GB" sz="1000" dirty="0">
                <a:latin typeface="Arial" panose="020B0604020202020204" pitchFamily="34" charset="0"/>
                <a:cs typeface="Arial" panose="020B0604020202020204" pitchFamily="34" charset="0"/>
              </a:rPr>
              <a:t>Dear Parent/Carer, </a:t>
            </a: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r>
              <a:rPr lang="en-GB" sz="1000" dirty="0">
                <a:latin typeface="Arial" panose="020B0604020202020204" pitchFamily="34" charset="0"/>
                <a:cs typeface="Arial" panose="020B0604020202020204" pitchFamily="34" charset="0"/>
              </a:rPr>
              <a:t>We will soon be visiting your child’s school to deliver the Flu Vaccination Nasal Spray or IM Non porcine alternative</a:t>
            </a:r>
          </a:p>
          <a:p>
            <a:endParaRPr lang="en-GB" sz="1000" dirty="0">
              <a:latin typeface="Arial" panose="020B0604020202020204" pitchFamily="34" charset="0"/>
              <a:cs typeface="Arial" panose="020B0604020202020204" pitchFamily="34" charset="0"/>
            </a:endParaRPr>
          </a:p>
          <a:p>
            <a:r>
              <a:rPr lang="en-GB" sz="1000" kern="1200" dirty="0">
                <a:solidFill>
                  <a:srgbClr val="000000"/>
                </a:solidFill>
                <a:effectLst/>
                <a:latin typeface="Arial"/>
                <a:ea typeface="Times New Roman" panose="02020603050405020304" pitchFamily="18" charset="0"/>
                <a:cs typeface="Arial"/>
              </a:rPr>
              <a:t>Children who have the flu vaccine are less likely to pass the virus on to friends and family, especially those who may be at greater risk from flu, such as </a:t>
            </a:r>
            <a:r>
              <a:rPr lang="en-GB" sz="1000" dirty="0">
                <a:solidFill>
                  <a:srgbClr val="000000"/>
                </a:solidFill>
                <a:latin typeface="Arial"/>
                <a:ea typeface="Times New Roman" panose="02020603050405020304" pitchFamily="18" charset="0"/>
                <a:cs typeface="Arial"/>
              </a:rPr>
              <a:t>young babies</a:t>
            </a:r>
            <a:r>
              <a:rPr lang="en-GB" sz="1000" kern="1200" dirty="0">
                <a:solidFill>
                  <a:srgbClr val="000000"/>
                </a:solidFill>
                <a:effectLst/>
                <a:latin typeface="Arial"/>
                <a:ea typeface="Times New Roman" panose="02020603050405020304" pitchFamily="18" charset="0"/>
                <a:cs typeface="Arial"/>
              </a:rPr>
              <a:t>, elderly people or friends and relatives with a serious health condition.</a:t>
            </a:r>
          </a:p>
          <a:p>
            <a:endParaRPr lang="en-GB" sz="1000" dirty="0">
              <a:solidFill>
                <a:srgbClr val="000000"/>
              </a:solidFill>
              <a:latin typeface="Arial"/>
              <a:cs typeface="Arial"/>
            </a:endParaRPr>
          </a:p>
          <a:p>
            <a:pPr algn="ctr"/>
            <a:r>
              <a:rPr lang="en-GB" sz="1000" dirty="0">
                <a:latin typeface="Arial" panose="020B0604020202020204" pitchFamily="34" charset="0"/>
                <a:cs typeface="Arial" panose="020B0604020202020204" pitchFamily="34" charset="0"/>
              </a:rPr>
              <a:t>This is the </a:t>
            </a:r>
            <a:r>
              <a:rPr lang="en-GB" sz="1000" i="1" u="sng" dirty="0">
                <a:latin typeface="Arial" panose="020B0604020202020204" pitchFamily="34" charset="0"/>
                <a:cs typeface="Arial" panose="020B0604020202020204" pitchFamily="34" charset="0"/>
              </a:rPr>
              <a:t>final chance </a:t>
            </a:r>
            <a:r>
              <a:rPr lang="en-GB" sz="1000" dirty="0">
                <a:latin typeface="Arial" panose="020B0604020202020204" pitchFamily="34" charset="0"/>
                <a:cs typeface="Arial" panose="020B0604020202020204" pitchFamily="34" charset="0"/>
              </a:rPr>
              <a:t>to complete a consent for your child online. The Portal link will close on:</a:t>
            </a:r>
          </a:p>
          <a:p>
            <a:pPr algn="ctr"/>
            <a:r>
              <a:rPr lang="en-GB" sz="1400">
                <a:latin typeface="Arial"/>
                <a:cs typeface="Arial"/>
              </a:rPr>
              <a:t> </a:t>
            </a:r>
            <a:r>
              <a:rPr lang="en-GB" sz="1400">
                <a:highlight>
                  <a:srgbClr val="FFFF00"/>
                </a:highlight>
                <a:latin typeface="Arial"/>
                <a:cs typeface="Arial"/>
              </a:rPr>
              <a:t> </a:t>
            </a:r>
            <a:r>
              <a:rPr lang="en-GB" sz="1400" b="1">
                <a:highlight>
                  <a:srgbClr val="FFFF00"/>
                </a:highlight>
                <a:latin typeface="Arial"/>
                <a:cs typeface="Arial"/>
              </a:rPr>
              <a:t>Wednesday 4</a:t>
            </a:r>
            <a:r>
              <a:rPr lang="en-GB" sz="1400" b="1" baseline="30000">
                <a:highlight>
                  <a:srgbClr val="FFFF00"/>
                </a:highlight>
                <a:latin typeface="Arial"/>
                <a:cs typeface="Arial"/>
              </a:rPr>
              <a:t>th</a:t>
            </a:r>
            <a:r>
              <a:rPr lang="en-GB" sz="1400" b="1">
                <a:highlight>
                  <a:srgbClr val="FFFF00"/>
                </a:highlight>
                <a:latin typeface="Arial"/>
                <a:cs typeface="Arial"/>
              </a:rPr>
              <a:t> October </a:t>
            </a:r>
            <a:r>
              <a:rPr lang="en-GB" sz="1400" b="1" dirty="0">
                <a:highlight>
                  <a:srgbClr val="FFFF00"/>
                </a:highlight>
                <a:latin typeface="Arial"/>
                <a:cs typeface="Arial"/>
              </a:rPr>
              <a:t>2023</a:t>
            </a:r>
          </a:p>
          <a:p>
            <a:pPr algn="ctr"/>
            <a:endParaRPr lang="en-GB" sz="1100" b="1" dirty="0">
              <a:highlight>
                <a:srgbClr val="FFFF00"/>
              </a:highlight>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r>
              <a:rPr lang="en-GB" sz="1100" dirty="0">
                <a:latin typeface="Arial"/>
                <a:cs typeface="Arial"/>
              </a:rPr>
              <a:t>Please click </a:t>
            </a:r>
            <a:r>
              <a:rPr lang="en-GB" sz="1400" b="1" i="1" u="sng" dirty="0">
                <a:latin typeface="Arial"/>
                <a:cs typeface="Arial"/>
                <a:hlinkClick r:id="rId7"/>
              </a:rPr>
              <a:t>HERE</a:t>
            </a:r>
            <a:r>
              <a:rPr lang="en-GB" sz="1400" dirty="0">
                <a:latin typeface="Arial"/>
                <a:cs typeface="Arial"/>
              </a:rPr>
              <a:t> </a:t>
            </a:r>
            <a:r>
              <a:rPr lang="en-GB" sz="1100" dirty="0">
                <a:latin typeface="Arial"/>
                <a:cs typeface="Arial"/>
              </a:rPr>
              <a:t>to give consent, or to decline the vaccine, </a:t>
            </a:r>
            <a:r>
              <a:rPr lang="en-GB" sz="1100" b="1" dirty="0">
                <a:latin typeface="Arial"/>
                <a:cs typeface="Arial"/>
              </a:rPr>
              <a:t>if you have not done so already</a:t>
            </a:r>
          </a:p>
          <a:p>
            <a:endParaRPr lang="en-GB" sz="1100" b="1" dirty="0">
              <a:latin typeface="Arial" panose="020B0604020202020204" pitchFamily="34" charset="0"/>
              <a:cs typeface="Arial" panose="020B0604020202020204" pitchFamily="34" charset="0"/>
            </a:endParaRPr>
          </a:p>
          <a:p>
            <a:endParaRPr lang="en-GB" sz="1100" b="1" dirty="0">
              <a:latin typeface="Arial" panose="020B0604020202020204" pitchFamily="34" charset="0"/>
              <a:cs typeface="Arial" panose="020B0604020202020204" pitchFamily="34" charset="0"/>
            </a:endParaRPr>
          </a:p>
          <a:p>
            <a:pPr algn="ctr"/>
            <a:r>
              <a:rPr lang="en-GB" sz="1100" b="1" u="sng" dirty="0">
                <a:latin typeface="Arial" panose="020B0604020202020204" pitchFamily="34" charset="0"/>
                <a:cs typeface="Arial" panose="020B0604020202020204" pitchFamily="34" charset="0"/>
              </a:rPr>
              <a:t>IF YOU HAVE ALREADY SUBMITTED A CONSENT FORM – PLEASE DO NOT SUBMIT ANOTHER ONE. PLEASE CHECK YOUR EMAILS INCLUDING YOUR JUNK INBOX FOR CONSENT CONFIRMATION </a:t>
            </a:r>
          </a:p>
          <a:p>
            <a:endParaRPr lang="en-GB" sz="1100" b="1"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pPr algn="ctr"/>
            <a:endParaRPr lang="en-GB" sz="1100" b="1" dirty="0">
              <a:solidFill>
                <a:srgbClr val="C00000"/>
              </a:solidFill>
              <a:latin typeface="Arial" panose="020B0604020202020204" pitchFamily="34" charset="0"/>
              <a:cs typeface="Arial" panose="020B0604020202020204" pitchFamily="34" charset="0"/>
            </a:endParaRPr>
          </a:p>
          <a:p>
            <a:r>
              <a:rPr lang="en-GB" sz="1100" b="1" u="sng" dirty="0">
                <a:solidFill>
                  <a:srgbClr val="C00000"/>
                </a:solidFill>
                <a:latin typeface="Arial" panose="020B0604020202020204" pitchFamily="34" charset="0"/>
                <a:cs typeface="Arial" panose="020B0604020202020204" pitchFamily="34" charset="0"/>
              </a:rPr>
              <a:t>Secondary School Only:</a:t>
            </a:r>
          </a:p>
          <a:p>
            <a:endParaRPr lang="en-US" sz="1100" dirty="0">
              <a:solidFill>
                <a:srgbClr val="0B0C0C"/>
              </a:solidFill>
              <a:latin typeface="Arial" panose="020B0604020202020204" pitchFamily="34" charset="0"/>
              <a:cs typeface="Arial" panose="020B0604020202020204" pitchFamily="34" charset="0"/>
            </a:endParaRPr>
          </a:p>
          <a:p>
            <a:r>
              <a:rPr lang="en-GB" sz="1000" dirty="0">
                <a:effectLst/>
                <a:latin typeface="Arial"/>
                <a:ea typeface="Calibri"/>
                <a:cs typeface="Arial"/>
              </a:rPr>
              <a:t>All parents, or those with parental responsibility, are asked for consent and will usually make this decision jointly with their children. In secondary schools, some young people may be mature enough to provide their own consent. This sometimes occurs if a parent has not returned a consent form but the child still wishes to have the vaccine on the day of the session. Every effort will be made to contact the parent to seek their verbal consent. This is a well-established process which you will be familiar with from other school-based vaccination programmes.</a:t>
            </a:r>
          </a:p>
          <a:p>
            <a:endParaRPr lang="en-US" sz="1000" b="0" i="0" dirty="0">
              <a:solidFill>
                <a:srgbClr val="0B0C0C"/>
              </a:solidFill>
              <a:effectLst/>
              <a:latin typeface="Arial" panose="020B0604020202020204" pitchFamily="34" charset="0"/>
              <a:cs typeface="Arial" panose="020B0604020202020204" pitchFamily="34" charset="0"/>
            </a:endParaRPr>
          </a:p>
          <a:p>
            <a:r>
              <a:rPr lang="en-US" sz="1000" dirty="0">
                <a:solidFill>
                  <a:srgbClr val="0B0C0C"/>
                </a:solidFill>
                <a:latin typeface="Arial" panose="020B0604020202020204" pitchFamily="34" charset="0"/>
                <a:cs typeface="Arial" panose="020B0604020202020204" pitchFamily="34" charset="0"/>
              </a:rPr>
              <a:t>By Law, for </a:t>
            </a:r>
            <a:r>
              <a:rPr lang="en-US" sz="1000" b="0" i="0" dirty="0">
                <a:solidFill>
                  <a:srgbClr val="0B0C0C"/>
                </a:solidFill>
                <a:effectLst/>
                <a:latin typeface="Arial" panose="020B0604020202020204" pitchFamily="34" charset="0"/>
                <a:cs typeface="Arial" panose="020B0604020202020204" pitchFamily="34" charset="0"/>
              </a:rPr>
              <a:t>pupils who do not have parental consent, a health professional </a:t>
            </a:r>
            <a:r>
              <a:rPr lang="en-US" sz="1000" dirty="0">
                <a:solidFill>
                  <a:srgbClr val="0B0C0C"/>
                </a:solidFill>
                <a:latin typeface="Arial" panose="020B0604020202020204" pitchFamily="34" charset="0"/>
                <a:cs typeface="Arial" panose="020B0604020202020204" pitchFamily="34" charset="0"/>
              </a:rPr>
              <a:t>can</a:t>
            </a:r>
            <a:r>
              <a:rPr lang="en-US" sz="1000" b="0" i="0" dirty="0">
                <a:solidFill>
                  <a:srgbClr val="0B0C0C"/>
                </a:solidFill>
                <a:effectLst/>
                <a:latin typeface="Arial" panose="020B0604020202020204" pitchFamily="34" charset="0"/>
                <a:cs typeface="Arial" panose="020B0604020202020204" pitchFamily="34" charset="0"/>
              </a:rPr>
              <a:t> assess if a child under the age of 16 can be considered competent to understand the benefits and risks.</a:t>
            </a:r>
          </a:p>
          <a:p>
            <a:endParaRPr lang="en-US" sz="1000" dirty="0">
              <a:solidFill>
                <a:srgbClr val="0B0C0C"/>
              </a:solidFill>
              <a:latin typeface="Arial" panose="020B0604020202020204" pitchFamily="34" charset="0"/>
              <a:cs typeface="Arial" panose="020B0604020202020204" pitchFamily="34" charset="0"/>
            </a:endParaRPr>
          </a:p>
          <a:p>
            <a:r>
              <a:rPr lang="en-US" sz="1000" b="0" i="0" dirty="0">
                <a:solidFill>
                  <a:srgbClr val="000000"/>
                </a:solidFill>
                <a:effectLst/>
                <a:latin typeface="Arial" panose="020B0604020202020204" pitchFamily="34" charset="0"/>
                <a:cs typeface="Arial" panose="020B0604020202020204" pitchFamily="34" charset="0"/>
              </a:rPr>
              <a:t>Gillick competency assessment helps people who work with children to balance the need to listen to children's wishes with the responsibility to keep them safe.</a:t>
            </a:r>
          </a:p>
          <a:p>
            <a:endParaRPr lang="en-GB" sz="1000" dirty="0">
              <a:effectLst/>
              <a:latin typeface="Arial" panose="020B0604020202020204" pitchFamily="34" charset="0"/>
              <a:ea typeface="Calibri" panose="020F0502020204030204" pitchFamily="34" charset="0"/>
              <a:cs typeface="Arial" panose="020B0604020202020204" pitchFamily="34" charset="0"/>
            </a:endParaRPr>
          </a:p>
          <a:p>
            <a:r>
              <a:rPr lang="en-US" sz="1000" b="0" i="0" dirty="0">
                <a:solidFill>
                  <a:srgbClr val="000000"/>
                </a:solidFill>
                <a:effectLst/>
                <a:latin typeface="Arial" panose="020B0604020202020204" pitchFamily="34" charset="0"/>
                <a:cs typeface="Arial" panose="020B0604020202020204" pitchFamily="34" charset="0"/>
              </a:rPr>
              <a:t>Vaccination UK always encourage young people to share decisions about their healthcare with their parents and carers. Please discuss </a:t>
            </a:r>
          </a:p>
          <a:p>
            <a:endParaRPr lang="en-US" sz="1000" dirty="0">
              <a:solidFill>
                <a:srgbClr val="000000"/>
              </a:solidFill>
              <a:latin typeface="Arial" panose="020B0604020202020204" pitchFamily="34" charset="0"/>
              <a:cs typeface="Arial" panose="020B0604020202020204" pitchFamily="34" charset="0"/>
            </a:endParaRPr>
          </a:p>
          <a:p>
            <a:r>
              <a:rPr lang="en-US" sz="1000" dirty="0">
                <a:solidFill>
                  <a:srgbClr val="000000"/>
                </a:solidFill>
                <a:latin typeface="Arial" panose="020B0604020202020204" pitchFamily="34" charset="0"/>
                <a:cs typeface="Arial" panose="020B0604020202020204" pitchFamily="34" charset="0"/>
              </a:rPr>
              <a:t>For further information on Gillick Competence please see links below:</a:t>
            </a:r>
          </a:p>
          <a:p>
            <a:endParaRPr lang="en-US" sz="1100" dirty="0">
              <a:solidFill>
                <a:srgbClr val="000000"/>
              </a:solidFill>
              <a:latin typeface="Arial" panose="020B0604020202020204" pitchFamily="34" charset="0"/>
              <a:cs typeface="Arial" panose="020B0604020202020204" pitchFamily="34" charset="0"/>
            </a:endParaRPr>
          </a:p>
          <a:p>
            <a:endParaRPr lang="en-US" sz="1100" dirty="0">
              <a:solidFill>
                <a:srgbClr val="000000"/>
              </a:solidFill>
              <a:latin typeface="Arial" panose="020B0604020202020204" pitchFamily="34" charset="0"/>
              <a:cs typeface="Arial" panose="020B0604020202020204" pitchFamily="34" charset="0"/>
            </a:endParaRPr>
          </a:p>
          <a:p>
            <a:r>
              <a:rPr lang="en-US" sz="1100" dirty="0">
                <a:hlinkClick r:id="rId8"/>
              </a:rPr>
              <a:t>Gillick competence and Fraser guidelines | NSPCC Learning</a:t>
            </a:r>
            <a:endParaRPr lang="en-US" sz="1100" dirty="0">
              <a:solidFill>
                <a:srgbClr val="000000"/>
              </a:solidFill>
              <a:latin typeface="Arial" panose="020B0604020202020204" pitchFamily="34" charset="0"/>
              <a:cs typeface="Arial" panose="020B0604020202020204" pitchFamily="34" charset="0"/>
            </a:endParaRPr>
          </a:p>
          <a:p>
            <a:endParaRPr lang="en-US" sz="1100" dirty="0">
              <a:solidFill>
                <a:srgbClr val="000000"/>
              </a:solidFill>
              <a:latin typeface="Arial" panose="020B0604020202020204" pitchFamily="34" charset="0"/>
              <a:cs typeface="Arial" panose="020B0604020202020204" pitchFamily="34" charset="0"/>
            </a:endParaRPr>
          </a:p>
          <a:p>
            <a:r>
              <a:rPr lang="en-US" sz="1100" dirty="0">
                <a:hlinkClick r:id="rId9"/>
              </a:rPr>
              <a:t>Consent to treatment - Children and young people - NHS (www.nhs.uk)</a:t>
            </a:r>
            <a:endParaRPr lang="en-US" sz="1100" dirty="0">
              <a:solidFill>
                <a:srgbClr val="000000"/>
              </a:solidFill>
              <a:latin typeface="Arial" panose="020B0604020202020204" pitchFamily="34" charset="0"/>
              <a:cs typeface="Arial" panose="020B0604020202020204" pitchFamily="34" charset="0"/>
            </a:endParaRPr>
          </a:p>
          <a:p>
            <a:endParaRPr lang="en-US" sz="1100" dirty="0">
              <a:solidFill>
                <a:srgbClr val="000000"/>
              </a:solidFill>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endParaRPr lang="en-GB" sz="1100" dirty="0"/>
          </a:p>
        </p:txBody>
      </p:sp>
      <p:sp>
        <p:nvSpPr>
          <p:cNvPr id="16" name="TextBox 15">
            <a:extLst>
              <a:ext uri="{FF2B5EF4-FFF2-40B4-BE49-F238E27FC236}">
                <a16:creationId xmlns:a16="http://schemas.microsoft.com/office/drawing/2014/main" id="{305B67C0-5594-4503-80DA-DCE94BCECB10}"/>
              </a:ext>
            </a:extLst>
          </p:cNvPr>
          <p:cNvSpPr txBox="1"/>
          <p:nvPr/>
        </p:nvSpPr>
        <p:spPr>
          <a:xfrm>
            <a:off x="217713" y="9750700"/>
            <a:ext cx="6250843" cy="1446550"/>
          </a:xfrm>
          <a:prstGeom prst="rect">
            <a:avLst/>
          </a:prstGeom>
          <a:noFill/>
        </p:spPr>
        <p:txBody>
          <a:bodyPr wrap="square" lIns="91440" tIns="45720" rIns="91440" bIns="45720" rtlCol="0" anchor="t">
            <a:spAutoFit/>
          </a:bodyPr>
          <a:lstStyle/>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endParaRPr lang="fr-FR" sz="1100" dirty="0">
              <a:latin typeface="Arial" panose="020B0604020202020204" pitchFamily="34" charset="0"/>
              <a:cs typeface="Arial" panose="020B0604020202020204" pitchFamily="34" charset="0"/>
              <a:hlinkClick r:id="rId10"/>
            </a:endParaRPr>
          </a:p>
          <a:p>
            <a:r>
              <a:rPr lang="fr-FR" sz="1100" dirty="0">
                <a:cs typeface="Arial"/>
                <a:hlinkClick r:id="rId10"/>
              </a:rPr>
              <a:t>Supporting immunisation programmes - GOV.UK (www.gov.uk)</a:t>
            </a:r>
            <a:endParaRPr lang="en-GB" sz="1100" dirty="0">
              <a:cs typeface="Arial"/>
            </a:endParaRP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Yours Faithfully,</a:t>
            </a:r>
          </a:p>
          <a:p>
            <a:r>
              <a:rPr lang="en-GB" sz="1100" dirty="0">
                <a:latin typeface="Arial"/>
                <a:cs typeface="Arial"/>
              </a:rPr>
              <a:t>School Immunisation Team – </a:t>
            </a:r>
            <a:r>
              <a:rPr lang="en-GB" sz="1100" dirty="0">
                <a:highlight>
                  <a:srgbClr val="FFFF00"/>
                </a:highlight>
                <a:latin typeface="Arial"/>
                <a:cs typeface="Arial"/>
              </a:rPr>
              <a:t>01472 514 800</a:t>
            </a:r>
          </a:p>
        </p:txBody>
      </p:sp>
      <p:pic>
        <p:nvPicPr>
          <p:cNvPr id="7" name="Picture 6" descr="Icon&#10;&#10;Description automatically generated">
            <a:extLst>
              <a:ext uri="{FF2B5EF4-FFF2-40B4-BE49-F238E27FC236}">
                <a16:creationId xmlns:a16="http://schemas.microsoft.com/office/drawing/2014/main" id="{C579DDE3-0B32-6940-A070-7D4A1F2D57F7}"/>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100169" y="198063"/>
            <a:ext cx="1576614" cy="881337"/>
          </a:xfrm>
          <a:prstGeom prst="rect">
            <a:avLst/>
          </a:prstGeom>
        </p:spPr>
      </p:pic>
      <p:pic>
        <p:nvPicPr>
          <p:cNvPr id="3" name="Picture 2" descr="Icon&#10;&#10;Description automatically generated">
            <a:extLst>
              <a:ext uri="{FF2B5EF4-FFF2-40B4-BE49-F238E27FC236}">
                <a16:creationId xmlns:a16="http://schemas.microsoft.com/office/drawing/2014/main" id="{76556A41-D858-9833-456B-64184FF05A54}"/>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63380" y="11265613"/>
            <a:ext cx="1405026" cy="785418"/>
          </a:xfrm>
          <a:prstGeom prst="rect">
            <a:avLst/>
          </a:prstGeom>
        </p:spPr>
      </p:pic>
    </p:spTree>
    <p:extLst>
      <p:ext uri="{BB962C8B-B14F-4D97-AF65-F5344CB8AC3E}">
        <p14:creationId xmlns:p14="http://schemas.microsoft.com/office/powerpoint/2010/main" val="5329523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4D5A742805A54B81CCE4CFCBA1678A" ma:contentTypeVersion="5" ma:contentTypeDescription="Create a new document." ma:contentTypeScope="" ma:versionID="31ffe0f1c12042190e700f1a95760205">
  <xsd:schema xmlns:xsd="http://www.w3.org/2001/XMLSchema" xmlns:xs="http://www.w3.org/2001/XMLSchema" xmlns:p="http://schemas.microsoft.com/office/2006/metadata/properties" xmlns:ns2="59d689b6-3864-4d09-a3bf-0eb022fdb5c7" xmlns:ns3="d40e751d-39f7-4a88-904d-432d749cfddf" targetNamespace="http://schemas.microsoft.com/office/2006/metadata/properties" ma:root="true" ma:fieldsID="97264f4f6703fe96a7a67cffcacde086" ns2:_="" ns3:_="">
    <xsd:import namespace="59d689b6-3864-4d09-a3bf-0eb022fdb5c7"/>
    <xsd:import namespace="d40e751d-39f7-4a88-904d-432d749cfdd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d689b6-3864-4d09-a3bf-0eb022fdb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40e751d-39f7-4a88-904d-432d749cfddf"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9EF8AE-EC88-480B-BFBD-363E6CE8AA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d689b6-3864-4d09-a3bf-0eb022fdb5c7"/>
    <ds:schemaRef ds:uri="d40e751d-39f7-4a88-904d-432d749cfd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5E7562-B707-4AD1-83CC-E0D2562A8E81}">
  <ds:schemaRefs>
    <ds:schemaRef ds:uri="http://purl.org/dc/dcmitype/"/>
    <ds:schemaRef ds:uri="d4af31b0-68a6-49ea-8dce-47837a40d8b7"/>
    <ds:schemaRef ds:uri="http://schemas.microsoft.com/office/2006/metadata/properties"/>
    <ds:schemaRef ds:uri="http://purl.org/dc/term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9a6dc949-f851-4ad1-af2d-2f191a137476"/>
    <ds:schemaRef ds:uri="http://www.w3.org/XML/1998/namespace"/>
    <ds:schemaRef ds:uri="d40e751d-39f7-4a88-904d-432d749cfddf"/>
    <ds:schemaRef ds:uri="59d689b6-3864-4d09-a3bf-0eb022fdb5c7"/>
  </ds:schemaRefs>
</ds:datastoreItem>
</file>

<file path=customXml/itemProps3.xml><?xml version="1.0" encoding="utf-8"?>
<ds:datastoreItem xmlns:ds="http://schemas.openxmlformats.org/officeDocument/2006/customXml" ds:itemID="{1C5008D6-0ABF-4D8C-8C0D-3EC56DD194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TotalTime>
  <Words>409</Words>
  <Application>Microsoft Office PowerPoint</Application>
  <PresentationFormat>Widescreen</PresentationFormat>
  <Paragraphs>50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Bucknell</dc:creator>
  <cp:lastModifiedBy>Sabrina Baxendell</cp:lastModifiedBy>
  <cp:revision>42</cp:revision>
  <cp:lastPrinted>2023-02-23T12:23:39Z</cp:lastPrinted>
  <dcterms:created xsi:type="dcterms:W3CDTF">2021-01-25T19:16:29Z</dcterms:created>
  <dcterms:modified xsi:type="dcterms:W3CDTF">2023-09-25T10:40:24Z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0x010100444D5A742805A54B81CCE4CFCBA1678A</vt:lpwstr>
  </property>
</Properties>
</file>